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6" r:id="rId3"/>
    <p:sldMasterId id="214748370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32EC6B-E7B6-4A95-B358-01669EED0F0C}" type="datetimeFigureOut">
              <a:rPr lang="en-ZA" smtClean="0"/>
              <a:t>2016/05/05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3894228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32EC6B-E7B6-4A95-B358-01669EED0F0C}" type="datetimeFigureOut">
              <a:rPr lang="en-ZA" smtClean="0"/>
              <a:t>2016/05/05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313647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2EC6B-E7B6-4A95-B358-01669EED0F0C}" type="datetimeFigureOut">
              <a:rPr lang="en-ZA" smtClean="0"/>
              <a:t>2016/05/05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12073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32EC6B-E7B6-4A95-B358-01669EED0F0C}" type="datetimeFigureOut">
              <a:rPr lang="en-ZA" smtClean="0"/>
              <a:t>2016/05/05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1303963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32EC6B-E7B6-4A95-B358-01669EED0F0C}" type="datetimeFigureOut">
              <a:rPr lang="en-ZA" smtClean="0"/>
              <a:t>2016/05/05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3893449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2EC6B-E7B6-4A95-B358-01669EED0F0C}" type="datetimeFigureOut">
              <a:rPr lang="en-ZA" smtClean="0"/>
              <a:t>2016/05/05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15071597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32EC6B-E7B6-4A95-B358-01669EED0F0C}" type="datetimeFigureOut">
              <a:rPr lang="en-ZA" smtClean="0"/>
              <a:t>2016/05/05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30428026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32EC6B-E7B6-4A95-B358-01669EED0F0C}" type="datetimeFigureOut">
              <a:rPr lang="en-ZA" smtClean="0"/>
              <a:t>2016/05/05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6A4FB9A5-CCC9-4559-BBA6-022579C0871B}" type="slidenum">
              <a:rPr lang="en-ZA" smtClean="0"/>
              <a:t>‹#›</a:t>
            </a:fld>
            <a:endParaRPr lang="en-ZA"/>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117859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32EC6B-E7B6-4A95-B358-01669EED0F0C}" type="datetimeFigureOut">
              <a:rPr lang="en-ZA" smtClean="0"/>
              <a:t>2016/05/05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6A4FB9A5-CCC9-4559-BBA6-022579C0871B}" type="slidenum">
              <a:rPr lang="en-ZA" smtClean="0"/>
              <a:t>‹#›</a:t>
            </a:fld>
            <a:endParaRPr lang="en-ZA"/>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530643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2EC6B-E7B6-4A95-B358-01669EED0F0C}" type="datetimeFigureOut">
              <a:rPr lang="en-ZA" smtClean="0"/>
              <a:t>2016/05/05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18327076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2EC6B-E7B6-4A95-B358-01669EED0F0C}" type="datetimeFigureOut">
              <a:rPr lang="en-ZA" smtClean="0"/>
              <a:t>2016/05/05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14271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32EC6B-E7B6-4A95-B358-01669EED0F0C}" type="datetimeFigureOut">
              <a:rPr lang="en-ZA" smtClean="0"/>
              <a:t>2016/05/05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5532180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2EC6B-E7B6-4A95-B358-01669EED0F0C}" type="datetimeFigureOut">
              <a:rPr lang="en-ZA" smtClean="0"/>
              <a:t>2016/05/05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34098863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32EC6B-E7B6-4A95-B358-01669EED0F0C}" type="datetimeFigureOut">
              <a:rPr lang="en-ZA" smtClean="0"/>
              <a:t>2016/05/05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13565867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2EC6B-E7B6-4A95-B358-01669EED0F0C}" type="datetimeFigureOut">
              <a:rPr lang="en-ZA" smtClean="0"/>
              <a:t>2016/05/05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27792079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32EC6B-E7B6-4A95-B358-01669EED0F0C}" type="datetimeFigureOut">
              <a:rPr lang="en-ZA" smtClean="0"/>
              <a:t>2016/05/05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1358561571"/>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32EC6B-E7B6-4A95-B358-01669EED0F0C}" type="datetimeFigureOut">
              <a:rPr lang="en-ZA" smtClean="0"/>
              <a:t>2016/05/05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22935942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2EC6B-E7B6-4A95-B358-01669EED0F0C}" type="datetimeFigureOut">
              <a:rPr lang="en-ZA" smtClean="0"/>
              <a:t>2016/05/05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4140846568"/>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32EC6B-E7B6-4A95-B358-01669EED0F0C}" type="datetimeFigureOut">
              <a:rPr lang="en-ZA" smtClean="0"/>
              <a:t>2016/05/05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24707178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32EC6B-E7B6-4A95-B358-01669EED0F0C}" type="datetimeFigureOut">
              <a:rPr lang="en-ZA" smtClean="0"/>
              <a:t>2016/05/05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6A4FB9A5-CCC9-4559-BBA6-022579C0871B}" type="slidenum">
              <a:rPr lang="en-ZA" smtClean="0"/>
              <a:t>‹#›</a:t>
            </a:fld>
            <a:endParaRPr lang="en-ZA"/>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8055774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32EC6B-E7B6-4A95-B358-01669EED0F0C}" type="datetimeFigureOut">
              <a:rPr lang="en-ZA" smtClean="0"/>
              <a:t>2016/05/05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6A4FB9A5-CCC9-4559-BBA6-022579C0871B}" type="slidenum">
              <a:rPr lang="en-ZA" smtClean="0"/>
              <a:t>‹#›</a:t>
            </a:fld>
            <a:endParaRPr lang="en-ZA"/>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656516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2EC6B-E7B6-4A95-B358-01669EED0F0C}" type="datetimeFigureOut">
              <a:rPr lang="en-ZA" smtClean="0"/>
              <a:t>2016/05/05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3967372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2EC6B-E7B6-4A95-B358-01669EED0F0C}" type="datetimeFigureOut">
              <a:rPr lang="en-ZA" smtClean="0"/>
              <a:t>2016/05/05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25561694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2EC6B-E7B6-4A95-B358-01669EED0F0C}" type="datetimeFigureOut">
              <a:rPr lang="en-ZA" smtClean="0"/>
              <a:t>2016/05/05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14394975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2EC6B-E7B6-4A95-B358-01669EED0F0C}" type="datetimeFigureOut">
              <a:rPr lang="en-ZA" smtClean="0"/>
              <a:t>2016/05/05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7966389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32EC6B-E7B6-4A95-B358-01669EED0F0C}" type="datetimeFigureOut">
              <a:rPr lang="en-ZA" smtClean="0"/>
              <a:t>2016/05/05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2736616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2EC6B-E7B6-4A95-B358-01669EED0F0C}" type="datetimeFigureOut">
              <a:rPr lang="en-ZA" smtClean="0"/>
              <a:t>2016/05/05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810973982"/>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9932EC6B-E7B6-4A95-B358-01669EED0F0C}" type="datetimeFigureOut">
              <a:rPr lang="en-ZA" smtClean="0"/>
              <a:t>2016/05/05</a:t>
            </a:fld>
            <a:endParaRPr lang="en-ZA"/>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ZA"/>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6A4FB9A5-CCC9-4559-BBA6-022579C0871B}" type="slidenum">
              <a:rPr lang="en-ZA" smtClean="0"/>
              <a:t>‹#›</a:t>
            </a:fld>
            <a:endParaRPr lang="en-ZA"/>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092117578"/>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32EC6B-E7B6-4A95-B358-01669EED0F0C}" type="datetimeFigureOut">
              <a:rPr lang="en-ZA" smtClean="0"/>
              <a:t>2016/05/05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39105956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9932EC6B-E7B6-4A95-B358-01669EED0F0C}" type="datetimeFigureOut">
              <a:rPr lang="en-ZA" smtClean="0"/>
              <a:t>2016/05/05</a:t>
            </a:fld>
            <a:endParaRPr lang="en-ZA"/>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ZA"/>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6A4FB9A5-CCC9-4559-BBA6-022579C0871B}" type="slidenum">
              <a:rPr lang="en-ZA" smtClean="0"/>
              <a:t>‹#›</a:t>
            </a:fld>
            <a:endParaRPr lang="en-ZA"/>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135220630"/>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32EC6B-E7B6-4A95-B358-01669EED0F0C}" type="datetimeFigureOut">
              <a:rPr lang="en-ZA" smtClean="0"/>
              <a:t>2016/05/05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5694637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32EC6B-E7B6-4A95-B358-01669EED0F0C}" type="datetimeFigureOut">
              <a:rPr lang="en-ZA" smtClean="0"/>
              <a:t>2016/05/05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1976203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32EC6B-E7B6-4A95-B358-01669EED0F0C}" type="datetimeFigureOut">
              <a:rPr lang="en-ZA" smtClean="0"/>
              <a:t>2016/05/05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2085858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32EC6B-E7B6-4A95-B358-01669EED0F0C}" type="datetimeFigureOut">
              <a:rPr lang="en-ZA" smtClean="0"/>
              <a:t>2016/05/05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130671833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9932EC6B-E7B6-4A95-B358-01669EED0F0C}" type="datetimeFigureOut">
              <a:rPr lang="en-ZA" smtClean="0"/>
              <a:t>2016/05/05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2103999344"/>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9932EC6B-E7B6-4A95-B358-01669EED0F0C}" type="datetimeFigureOut">
              <a:rPr lang="en-ZA" smtClean="0"/>
              <a:t>2016/05/05</a:t>
            </a:fld>
            <a:endParaRPr lang="en-ZA"/>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ZA"/>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6A4FB9A5-CCC9-4559-BBA6-022579C0871B}" type="slidenum">
              <a:rPr lang="en-ZA" smtClean="0"/>
              <a:t>‹#›</a:t>
            </a:fld>
            <a:endParaRPr lang="en-ZA"/>
          </a:p>
        </p:txBody>
      </p:sp>
    </p:spTree>
    <p:extLst>
      <p:ext uri="{BB962C8B-B14F-4D97-AF65-F5344CB8AC3E}">
        <p14:creationId xmlns:p14="http://schemas.microsoft.com/office/powerpoint/2010/main" val="469956076"/>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9932EC6B-E7B6-4A95-B358-01669EED0F0C}" type="datetimeFigureOut">
              <a:rPr lang="en-ZA" smtClean="0"/>
              <a:t>2016/05/05</a:t>
            </a:fld>
            <a:endParaRPr lang="en-ZA"/>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ZA"/>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6A4FB9A5-CCC9-4559-BBA6-022579C0871B}" type="slidenum">
              <a:rPr lang="en-ZA" smtClean="0"/>
              <a:t>‹#›</a:t>
            </a:fld>
            <a:endParaRPr lang="en-ZA"/>
          </a:p>
        </p:txBody>
      </p:sp>
    </p:spTree>
    <p:extLst>
      <p:ext uri="{BB962C8B-B14F-4D97-AF65-F5344CB8AC3E}">
        <p14:creationId xmlns:p14="http://schemas.microsoft.com/office/powerpoint/2010/main" val="70104943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32EC6B-E7B6-4A95-B358-01669EED0F0C}" type="datetimeFigureOut">
              <a:rPr lang="en-ZA" smtClean="0"/>
              <a:t>2016/05/05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32170054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9932EC6B-E7B6-4A95-B358-01669EED0F0C}" type="datetimeFigureOut">
              <a:rPr lang="en-ZA" smtClean="0"/>
              <a:t>2016/05/05</a:t>
            </a:fld>
            <a:endParaRPr lang="en-ZA"/>
          </a:p>
        </p:txBody>
      </p:sp>
      <p:sp>
        <p:nvSpPr>
          <p:cNvPr id="5" name="Footer Placeholder 4"/>
          <p:cNvSpPr>
            <a:spLocks noGrp="1"/>
          </p:cNvSpPr>
          <p:nvPr>
            <p:ph type="ftr" sz="quarter" idx="11"/>
          </p:nvPr>
        </p:nvSpPr>
        <p:spPr>
          <a:xfrm>
            <a:off x="2933699" y="6296615"/>
            <a:ext cx="5959577" cy="365125"/>
          </a:xfrm>
        </p:spPr>
        <p:txBody>
          <a:bodyPr/>
          <a:lstStyle/>
          <a:p>
            <a:endParaRPr lang="en-ZA"/>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6A4FB9A5-CCC9-4559-BBA6-022579C0871B}" type="slidenum">
              <a:rPr lang="en-ZA" smtClean="0"/>
              <a:t>‹#›</a:t>
            </a:fld>
            <a:endParaRPr lang="en-ZA"/>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3251954"/>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CD0EC6-ABFC-5645-A605-BC2376C7F55A}" type="slidenum">
              <a:rPr lang="en-US"/>
              <a:pPr>
                <a:defRPr/>
              </a:pPr>
              <a:t>‹#›</a:t>
            </a:fld>
            <a:endParaRPr lang="en-US"/>
          </a:p>
        </p:txBody>
      </p:sp>
    </p:spTree>
    <p:extLst>
      <p:ext uri="{BB962C8B-B14F-4D97-AF65-F5344CB8AC3E}">
        <p14:creationId xmlns:p14="http://schemas.microsoft.com/office/powerpoint/2010/main" val="2946807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32EC6B-E7B6-4A95-B358-01669EED0F0C}" type="datetimeFigureOut">
              <a:rPr lang="en-ZA" smtClean="0"/>
              <a:t>2016/05/05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6A4FB9A5-CCC9-4559-BBA6-022579C0871B}" type="slidenum">
              <a:rPr lang="en-ZA" smtClean="0"/>
              <a:t>‹#›</a:t>
            </a:fld>
            <a:endParaRPr lang="en-ZA"/>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92407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32EC6B-E7B6-4A95-B358-01669EED0F0C}" type="datetimeFigureOut">
              <a:rPr lang="en-ZA" smtClean="0"/>
              <a:t>2016/05/05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6A4FB9A5-CCC9-4559-BBA6-022579C0871B}" type="slidenum">
              <a:rPr lang="en-ZA" smtClean="0"/>
              <a:t>‹#›</a:t>
            </a:fld>
            <a:endParaRPr lang="en-ZA"/>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60123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2EC6B-E7B6-4A95-B358-01669EED0F0C}" type="datetimeFigureOut">
              <a:rPr lang="en-ZA" smtClean="0"/>
              <a:t>2016/05/05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3562323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2EC6B-E7B6-4A95-B358-01669EED0F0C}" type="datetimeFigureOut">
              <a:rPr lang="en-ZA" smtClean="0"/>
              <a:t>2016/05/05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3103431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2EC6B-E7B6-4A95-B358-01669EED0F0C}" type="datetimeFigureOut">
              <a:rPr lang="en-ZA" smtClean="0"/>
              <a:t>2016/05/05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A4FB9A5-CCC9-4559-BBA6-022579C0871B}" type="slidenum">
              <a:rPr lang="en-ZA" smtClean="0"/>
              <a:t>‹#›</a:t>
            </a:fld>
            <a:endParaRPr lang="en-ZA"/>
          </a:p>
        </p:txBody>
      </p:sp>
    </p:spTree>
    <p:extLst>
      <p:ext uri="{BB962C8B-B14F-4D97-AF65-F5344CB8AC3E}">
        <p14:creationId xmlns:p14="http://schemas.microsoft.com/office/powerpoint/2010/main" val="1719140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9932EC6B-E7B6-4A95-B358-01669EED0F0C}" type="datetimeFigureOut">
              <a:rPr lang="en-ZA" smtClean="0"/>
              <a:t>2016/05/05</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ZA"/>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A4FB9A5-CCC9-4559-BBA6-022579C0871B}" type="slidenum">
              <a:rPr lang="en-ZA" smtClean="0"/>
              <a:t>‹#›</a:t>
            </a:fld>
            <a:endParaRPr lang="en-ZA"/>
          </a:p>
        </p:txBody>
      </p:sp>
    </p:spTree>
    <p:extLst>
      <p:ext uri="{BB962C8B-B14F-4D97-AF65-F5344CB8AC3E}">
        <p14:creationId xmlns:p14="http://schemas.microsoft.com/office/powerpoint/2010/main" val="404808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9932EC6B-E7B6-4A95-B358-01669EED0F0C}" type="datetimeFigureOut">
              <a:rPr lang="en-ZA" smtClean="0"/>
              <a:t>2016/05/05</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ZA"/>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A4FB9A5-CCC9-4559-BBA6-022579C0871B}" type="slidenum">
              <a:rPr lang="en-ZA" smtClean="0"/>
              <a:t>‹#›</a:t>
            </a:fld>
            <a:endParaRPr lang="en-ZA"/>
          </a:p>
        </p:txBody>
      </p:sp>
    </p:spTree>
    <p:extLst>
      <p:ext uri="{BB962C8B-B14F-4D97-AF65-F5344CB8AC3E}">
        <p14:creationId xmlns:p14="http://schemas.microsoft.com/office/powerpoint/2010/main" val="18098250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9932EC6B-E7B6-4A95-B358-01669EED0F0C}" type="datetimeFigureOut">
              <a:rPr lang="en-ZA" smtClean="0"/>
              <a:t>2016/05/05</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ZA"/>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A4FB9A5-CCC9-4559-BBA6-022579C0871B}" type="slidenum">
              <a:rPr lang="en-ZA" smtClean="0"/>
              <a:t>‹#›</a:t>
            </a:fld>
            <a:endParaRPr lang="en-ZA"/>
          </a:p>
        </p:txBody>
      </p:sp>
    </p:spTree>
    <p:extLst>
      <p:ext uri="{BB962C8B-B14F-4D97-AF65-F5344CB8AC3E}">
        <p14:creationId xmlns:p14="http://schemas.microsoft.com/office/powerpoint/2010/main" val="12821392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9932EC6B-E7B6-4A95-B358-01669EED0F0C}" type="datetimeFigureOut">
              <a:rPr lang="en-ZA" smtClean="0"/>
              <a:t>2016/05/05</a:t>
            </a:fld>
            <a:endParaRPr lang="en-ZA"/>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ZA"/>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6A4FB9A5-CCC9-4559-BBA6-022579C0871B}" type="slidenum">
              <a:rPr lang="en-ZA" smtClean="0"/>
              <a:t>‹#›</a:t>
            </a:fld>
            <a:endParaRPr lang="en-ZA"/>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646008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i="1" dirty="0" smtClean="0"/>
              <a:t/>
            </a:r>
            <a:br>
              <a:rPr lang="en-ZA" i="1" dirty="0" smtClean="0"/>
            </a:br>
            <a:r>
              <a:rPr lang="en-ZA" i="1" dirty="0" smtClean="0"/>
              <a:t>THE AFRICA I SEE…</a:t>
            </a:r>
            <a:endParaRPr lang="en-ZA" i="1" dirty="0"/>
          </a:p>
        </p:txBody>
      </p:sp>
    </p:spTree>
    <p:extLst>
      <p:ext uri="{BB962C8B-B14F-4D97-AF65-F5344CB8AC3E}">
        <p14:creationId xmlns:p14="http://schemas.microsoft.com/office/powerpoint/2010/main" val="2733127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1919288" y="0"/>
            <a:ext cx="8229600" cy="1143000"/>
          </a:xfrm>
        </p:spPr>
        <p:txBody>
          <a:bodyPr>
            <a:normAutofit fontScale="90000"/>
          </a:bodyPr>
          <a:lstStyle/>
          <a:p>
            <a:pPr eaLnBrk="1" hangingPunct="1">
              <a:defRPr/>
            </a:pPr>
            <a:r>
              <a:rPr lang="en-US" sz="4000" dirty="0"/>
              <a:t>WHAT</a:t>
            </a:r>
            <a:r>
              <a:rPr lang="ja-JP" altLang="en-US" sz="4000" dirty="0">
                <a:latin typeface="Arial"/>
              </a:rPr>
              <a:t>’</a:t>
            </a:r>
            <a:r>
              <a:rPr lang="en-US" sz="4000" dirty="0"/>
              <a:t>S NEW AT </a:t>
            </a:r>
            <a:r>
              <a:rPr lang="en-US" sz="4000" u="sng" dirty="0"/>
              <a:t>Individual Level</a:t>
            </a:r>
          </a:p>
        </p:txBody>
      </p:sp>
      <p:graphicFrame>
        <p:nvGraphicFramePr>
          <p:cNvPr id="276483" name="Group 3"/>
          <p:cNvGraphicFramePr>
            <a:graphicFrameLocks noGrp="1"/>
          </p:cNvGraphicFramePr>
          <p:nvPr>
            <p:ph idx="1"/>
            <p:extLst>
              <p:ext uri="{D42A27DB-BD31-4B8C-83A1-F6EECF244321}">
                <p14:modId xmlns:p14="http://schemas.microsoft.com/office/powerpoint/2010/main" val="615535258"/>
              </p:ext>
            </p:extLst>
          </p:nvPr>
        </p:nvGraphicFramePr>
        <p:xfrm>
          <a:off x="1150938" y="873125"/>
          <a:ext cx="8229600" cy="5047479"/>
        </p:xfrm>
        <a:graphic>
          <a:graphicData uri="http://schemas.openxmlformats.org/drawingml/2006/table">
            <a:tbl>
              <a:tblPr/>
              <a:tblGrid>
                <a:gridCol w="4114800"/>
                <a:gridCol w="4114800"/>
              </a:tblGrid>
              <a:tr h="4952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rPr>
                        <a:t>Traditional</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rPr>
                        <a:t>CDSF</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9159">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000" b="1" i="0" u="none" strike="noStrike" cap="none" normalizeH="0" baseline="0">
                          <a:ln>
                            <a:noFill/>
                          </a:ln>
                          <a:solidFill>
                            <a:schemeClr val="tx1"/>
                          </a:solidFill>
                          <a:effectLst/>
                          <a:latin typeface="Times" charset="0"/>
                          <a:ea typeface="ＭＳ Ｐゴシック" charset="0"/>
                        </a:rPr>
                        <a:t>Technical skills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000" b="1" i="0" u="none" strike="noStrike" cap="none" normalizeH="0" baseline="0">
                          <a:ln>
                            <a:noFill/>
                          </a:ln>
                          <a:solidFill>
                            <a:schemeClr val="tx1"/>
                          </a:solidFill>
                          <a:effectLst/>
                          <a:latin typeface="Times" charset="0"/>
                          <a:ea typeface="ＭＳ Ｐゴシック" charset="0"/>
                        </a:rPr>
                        <a:t>Training needs assessment=symptoms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000" b="1" i="0" u="none" strike="noStrike" cap="none" normalizeH="0" baseline="0">
                          <a:ln>
                            <a:noFill/>
                          </a:ln>
                          <a:solidFill>
                            <a:schemeClr val="tx1"/>
                          </a:solidFill>
                          <a:effectLst/>
                          <a:latin typeface="Times" charset="0"/>
                          <a:ea typeface="ＭＳ Ｐゴシック" charset="0"/>
                        </a:rPr>
                        <a:t>Training as a response to capacity building</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000" b="1" i="0" u="none" strike="noStrike" cap="none" normalizeH="0" baseline="0">
                          <a:ln>
                            <a:noFill/>
                          </a:ln>
                          <a:solidFill>
                            <a:schemeClr val="tx1"/>
                          </a:solidFill>
                          <a:effectLst/>
                          <a:latin typeface="Times" charset="0"/>
                          <a:ea typeface="ＭＳ Ｐゴシック" charset="0"/>
                        </a:rPr>
                        <a:t>Monetary incentives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000" b="1" i="0" u="none" strike="noStrike" cap="none" normalizeH="0" baseline="0">
                          <a:ln>
                            <a:noFill/>
                          </a:ln>
                          <a:solidFill>
                            <a:schemeClr val="tx1"/>
                          </a:solidFill>
                          <a:effectLst/>
                          <a:latin typeface="Times" charset="0"/>
                          <a:ea typeface="ＭＳ Ｐゴシック" charset="0"/>
                        </a:rPr>
                        <a:t>Entrenching loyalty through job security</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000" b="1" i="0" u="none" strike="noStrike" cap="none" normalizeH="0" baseline="0">
                          <a:ln>
                            <a:noFill/>
                          </a:ln>
                          <a:solidFill>
                            <a:schemeClr val="tx1"/>
                          </a:solidFill>
                          <a:effectLst/>
                          <a:latin typeface="Times" charset="0"/>
                          <a:ea typeface="ＭＳ Ｐゴシック" charset="0"/>
                        </a:rPr>
                        <a:t>Reward of seniority and compliance rather than performance and creativity (who do you think you are)</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1" i="0" u="none" strike="noStrike" cap="none" normalizeH="0" baseline="0" dirty="0">
                          <a:ln>
                            <a:noFill/>
                          </a:ln>
                          <a:solidFill>
                            <a:schemeClr val="tx1"/>
                          </a:solidFill>
                          <a:effectLst/>
                          <a:latin typeface="Times" charset="0"/>
                          <a:ea typeface="ＭＳ Ｐゴシック" charset="0"/>
                        </a:rPr>
                        <a:t>Performance and competence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1" i="0" u="none" strike="noStrike" cap="none" normalizeH="0" baseline="0" dirty="0">
                          <a:ln>
                            <a:noFill/>
                          </a:ln>
                          <a:solidFill>
                            <a:schemeClr val="tx1"/>
                          </a:solidFill>
                          <a:effectLst/>
                          <a:latin typeface="Times" charset="0"/>
                          <a:ea typeface="ＭＳ Ｐゴシック" charset="0"/>
                        </a:rPr>
                        <a:t>Leadership, responsibility and accountability to results/success of organization</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1" i="0" u="none" strike="noStrike" cap="none" normalizeH="0" baseline="0" dirty="0">
                          <a:ln>
                            <a:noFill/>
                          </a:ln>
                          <a:solidFill>
                            <a:schemeClr val="tx1"/>
                          </a:solidFill>
                          <a:effectLst/>
                          <a:latin typeface="Times" charset="0"/>
                          <a:ea typeface="ＭＳ Ｐゴシック" charset="0"/>
                        </a:rPr>
                        <a:t>Analysis of performance hindrance within job arrangements (deliverables, processes, regulations etc.)</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1" i="0" u="none" strike="noStrike" cap="none" normalizeH="0" baseline="0" dirty="0">
                          <a:ln>
                            <a:noFill/>
                          </a:ln>
                          <a:solidFill>
                            <a:schemeClr val="tx1"/>
                          </a:solidFill>
                          <a:effectLst/>
                          <a:latin typeface="Times" charset="0"/>
                          <a:ea typeface="ＭＳ Ｐゴシック" charset="0"/>
                        </a:rPr>
                        <a:t>Performance driven competence development, including attitudes and motivation</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1" i="0" u="none" strike="noStrike" cap="none" normalizeH="0" baseline="0" dirty="0">
                          <a:ln>
                            <a:noFill/>
                          </a:ln>
                          <a:solidFill>
                            <a:schemeClr val="tx1"/>
                          </a:solidFill>
                          <a:effectLst/>
                          <a:latin typeface="Times" charset="0"/>
                          <a:ea typeface="ＭＳ Ｐゴシック" charset="0"/>
                        </a:rPr>
                        <a:t>Peer and team based coaching and mentoring on the job</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1" i="0" u="none" strike="noStrike" cap="none" normalizeH="0" baseline="0" dirty="0">
                          <a:ln>
                            <a:noFill/>
                          </a:ln>
                          <a:solidFill>
                            <a:schemeClr val="tx1"/>
                          </a:solidFill>
                          <a:effectLst/>
                          <a:latin typeface="Times" charset="0"/>
                          <a:ea typeface="ＭＳ Ｐゴシック" charset="0"/>
                        </a:rPr>
                        <a:t>Training as an input into ongoing learning processes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1" i="0" u="none" strike="noStrike" cap="none" normalizeH="0" baseline="0" dirty="0">
                          <a:ln>
                            <a:noFill/>
                          </a:ln>
                          <a:solidFill>
                            <a:schemeClr val="tx1"/>
                          </a:solidFill>
                          <a:effectLst/>
                          <a:latin typeface="Times" charset="0"/>
                          <a:ea typeface="ＭＳ Ｐゴシック" charset="0"/>
                        </a:rPr>
                        <a:t>Focus on other motivators like personal growth opportunities, conducive management support</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1" i="0" u="none" strike="noStrike" cap="none" normalizeH="0" baseline="0" dirty="0">
                          <a:ln>
                            <a:noFill/>
                          </a:ln>
                          <a:solidFill>
                            <a:schemeClr val="tx1"/>
                          </a:solidFill>
                          <a:effectLst/>
                          <a:latin typeface="Times" charset="0"/>
                          <a:ea typeface="ＭＳ Ｐゴシック" charset="0"/>
                        </a:rPr>
                        <a:t>Job security through performance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1" i="0" u="none" strike="noStrike" cap="none" normalizeH="0" baseline="0" dirty="0">
                          <a:ln>
                            <a:noFill/>
                          </a:ln>
                          <a:solidFill>
                            <a:schemeClr val="tx1"/>
                          </a:solidFill>
                          <a:effectLst/>
                          <a:latin typeface="Times" charset="0"/>
                          <a:ea typeface="ＭＳ Ｐゴシック" charset="0"/>
                        </a:rPr>
                        <a:t>Accountability to the desired success of organization</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1" i="0" u="none" strike="noStrike" cap="none" normalizeH="0" baseline="0" dirty="0">
                          <a:ln>
                            <a:noFill/>
                          </a:ln>
                          <a:solidFill>
                            <a:schemeClr val="tx1"/>
                          </a:solidFill>
                          <a:effectLst/>
                          <a:latin typeface="Times" charset="0"/>
                          <a:ea typeface="ＭＳ Ｐゴシック" charset="0"/>
                        </a:rPr>
                        <a:t>Reward for performance, leadership, creativity and innovation, dedication and commitment</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095440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2135188" y="1"/>
            <a:ext cx="7772400" cy="561975"/>
          </a:xfrm>
        </p:spPr>
        <p:txBody>
          <a:bodyPr>
            <a:normAutofit fontScale="90000"/>
          </a:bodyPr>
          <a:lstStyle/>
          <a:p>
            <a:pPr eaLnBrk="1" hangingPunct="1">
              <a:defRPr/>
            </a:pPr>
            <a:r>
              <a:rPr lang="en-US" sz="3600"/>
              <a:t>WHAT</a:t>
            </a:r>
            <a:r>
              <a:rPr lang="ja-JP" altLang="en-US" sz="3600">
                <a:latin typeface="Arial"/>
              </a:rPr>
              <a:t>’</a:t>
            </a:r>
            <a:r>
              <a:rPr lang="en-US" sz="3600"/>
              <a:t>S NEW At </a:t>
            </a:r>
            <a:r>
              <a:rPr lang="en-US" sz="3600" u="sng"/>
              <a:t>institutional level</a:t>
            </a:r>
          </a:p>
        </p:txBody>
      </p:sp>
      <p:graphicFrame>
        <p:nvGraphicFramePr>
          <p:cNvPr id="277507" name="Group 3"/>
          <p:cNvGraphicFramePr>
            <a:graphicFrameLocks noGrp="1"/>
          </p:cNvGraphicFramePr>
          <p:nvPr>
            <p:ph idx="1"/>
            <p:extLst>
              <p:ext uri="{D42A27DB-BD31-4B8C-83A1-F6EECF244321}">
                <p14:modId xmlns:p14="http://schemas.microsoft.com/office/powerpoint/2010/main" val="3232493936"/>
              </p:ext>
            </p:extLst>
          </p:nvPr>
        </p:nvGraphicFramePr>
        <p:xfrm>
          <a:off x="920751" y="965200"/>
          <a:ext cx="8507413" cy="5543550"/>
        </p:xfrm>
        <a:graphic>
          <a:graphicData uri="http://schemas.openxmlformats.org/drawingml/2006/table">
            <a:tbl>
              <a:tblPr/>
              <a:tblGrid>
                <a:gridCol w="4392613"/>
                <a:gridCol w="4114800"/>
              </a:tblGrid>
              <a:tr h="566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rPr>
                        <a:t>CONVENTIONAL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rPr>
                        <a:t>CDSF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76812">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1" i="0" u="none" strike="noStrike" cap="none" normalizeH="0" baseline="0" dirty="0">
                          <a:ln>
                            <a:noFill/>
                          </a:ln>
                          <a:solidFill>
                            <a:schemeClr val="tx1"/>
                          </a:solidFill>
                          <a:effectLst/>
                          <a:latin typeface="Times" charset="0"/>
                          <a:ea typeface="ＭＳ Ｐゴシック" charset="0"/>
                        </a:rPr>
                        <a:t>Input oriented approach</a:t>
                      </a:r>
                    </a:p>
                    <a:p>
                      <a:pPr marL="457200" marR="0" lvl="1" indent="0" algn="l" defTabSz="914400" rtl="0" eaLnBrk="1" fontAlgn="base" latinLnBrk="0" hangingPunct="1">
                        <a:lnSpc>
                          <a:spcPct val="100000"/>
                        </a:lnSpc>
                        <a:spcBef>
                          <a:spcPct val="20000"/>
                        </a:spcBef>
                        <a:spcAft>
                          <a:spcPct val="0"/>
                        </a:spcAft>
                        <a:buClrTx/>
                        <a:buSzTx/>
                        <a:buFontTx/>
                        <a:buChar char="–"/>
                        <a:tabLst/>
                      </a:pPr>
                      <a:r>
                        <a:rPr kumimoji="0" lang="en-US" sz="1600" b="1" i="0" u="none" strike="noStrike" cap="none" normalizeH="0" baseline="0" dirty="0">
                          <a:ln>
                            <a:noFill/>
                          </a:ln>
                          <a:solidFill>
                            <a:schemeClr val="tx1"/>
                          </a:solidFill>
                          <a:effectLst/>
                          <a:latin typeface="Times" charset="0"/>
                          <a:ea typeface="ＭＳ Ｐゴシック" charset="0"/>
                        </a:rPr>
                        <a:t>More people</a:t>
                      </a:r>
                    </a:p>
                    <a:p>
                      <a:pPr marL="457200" marR="0" lvl="1" indent="0" algn="l" defTabSz="914400" rtl="0" eaLnBrk="1" fontAlgn="base" latinLnBrk="0" hangingPunct="1">
                        <a:lnSpc>
                          <a:spcPct val="100000"/>
                        </a:lnSpc>
                        <a:spcBef>
                          <a:spcPct val="20000"/>
                        </a:spcBef>
                        <a:spcAft>
                          <a:spcPct val="0"/>
                        </a:spcAft>
                        <a:buClrTx/>
                        <a:buSzTx/>
                        <a:buFontTx/>
                        <a:buChar char="–"/>
                        <a:tabLst/>
                      </a:pPr>
                      <a:r>
                        <a:rPr kumimoji="0" lang="en-US" sz="1600" b="1" i="0" u="none" strike="noStrike" cap="none" normalizeH="0" baseline="0" dirty="0">
                          <a:ln>
                            <a:noFill/>
                          </a:ln>
                          <a:solidFill>
                            <a:schemeClr val="tx1"/>
                          </a:solidFill>
                          <a:effectLst/>
                          <a:latin typeface="Times" charset="0"/>
                          <a:ea typeface="ＭＳ Ｐゴシック" charset="0"/>
                        </a:rPr>
                        <a:t>More resources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1" i="0" u="none" strike="noStrike" cap="none" normalizeH="0" baseline="0" dirty="0">
                          <a:ln>
                            <a:noFill/>
                          </a:ln>
                          <a:solidFill>
                            <a:schemeClr val="tx1"/>
                          </a:solidFill>
                          <a:effectLst/>
                          <a:latin typeface="Times" charset="0"/>
                          <a:ea typeface="ＭＳ Ｐゴシック" charset="0"/>
                        </a:rPr>
                        <a:t>Focus on mandates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1" i="0" u="none" strike="noStrike" cap="none" normalizeH="0" baseline="0" dirty="0">
                          <a:ln>
                            <a:noFill/>
                          </a:ln>
                          <a:solidFill>
                            <a:schemeClr val="tx1"/>
                          </a:solidFill>
                          <a:effectLst/>
                          <a:latin typeface="Times" charset="0"/>
                          <a:ea typeface="ＭＳ Ｐゴシック" charset="0"/>
                        </a:rPr>
                        <a:t>Focus on coordination</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1" i="0" u="none" strike="noStrike" cap="none" normalizeH="0" baseline="0" dirty="0">
                          <a:ln>
                            <a:noFill/>
                          </a:ln>
                          <a:solidFill>
                            <a:schemeClr val="tx1"/>
                          </a:solidFill>
                          <a:effectLst/>
                          <a:latin typeface="Times" charset="0"/>
                          <a:ea typeface="ＭＳ Ｐゴシック" charset="0"/>
                        </a:rPr>
                        <a:t>Focus on structure (notion of institutional reform)</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1" i="0" u="none" strike="noStrike" cap="none" normalizeH="0" baseline="0" dirty="0">
                          <a:ln>
                            <a:noFill/>
                          </a:ln>
                          <a:solidFill>
                            <a:schemeClr val="tx1"/>
                          </a:solidFill>
                          <a:effectLst/>
                          <a:latin typeface="Times" charset="0"/>
                          <a:ea typeface="ＭＳ Ｐゴシック" charset="0"/>
                        </a:rPr>
                        <a:t>Establishment of new institutions to resolve challenges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1" i="0" u="none" strike="noStrike" cap="none" normalizeH="0" baseline="0" dirty="0">
                          <a:ln>
                            <a:noFill/>
                          </a:ln>
                          <a:solidFill>
                            <a:schemeClr val="tx1"/>
                          </a:solidFill>
                          <a:effectLst/>
                          <a:latin typeface="Times" charset="0"/>
                          <a:ea typeface="ＭＳ Ｐゴシック" charset="0"/>
                        </a:rPr>
                        <a:t>Crisis and politically driven and ad-hoc interventions-no demand</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600" b="1" i="0" u="none" strike="noStrike" cap="none" normalizeH="0" baseline="0" dirty="0">
                          <a:ln>
                            <a:noFill/>
                          </a:ln>
                          <a:solidFill>
                            <a:schemeClr val="tx1"/>
                          </a:solidFill>
                          <a:effectLst/>
                          <a:latin typeface="Times" charset="0"/>
                          <a:ea typeface="ＭＳ Ｐゴシック" charset="0"/>
                        </a:rPr>
                        <a:t>Focus on policy development and reform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200" b="1" i="0" u="none" strike="noStrike" cap="none" normalizeH="0" baseline="0" dirty="0">
                          <a:ln>
                            <a:noFill/>
                          </a:ln>
                          <a:solidFill>
                            <a:schemeClr val="tx1"/>
                          </a:solidFill>
                          <a:effectLst/>
                          <a:latin typeface="Times" charset="0"/>
                          <a:ea typeface="ＭＳ Ｐゴシック" charset="0"/>
                        </a:rPr>
                        <a:t>Output and result driven process to reform and transformation</a:t>
                      </a:r>
                    </a:p>
                    <a:p>
                      <a:pPr marL="457200" marR="0" lvl="1" indent="0" algn="l" defTabSz="914400" rtl="0" eaLnBrk="1" fontAlgn="base" latinLnBrk="0" hangingPunct="1">
                        <a:lnSpc>
                          <a:spcPct val="100000"/>
                        </a:lnSpc>
                        <a:spcBef>
                          <a:spcPct val="20000"/>
                        </a:spcBef>
                        <a:spcAft>
                          <a:spcPct val="0"/>
                        </a:spcAft>
                        <a:buClrTx/>
                        <a:buSzTx/>
                        <a:buFontTx/>
                        <a:buChar char="–"/>
                        <a:tabLst/>
                      </a:pPr>
                      <a:r>
                        <a:rPr kumimoji="0" lang="en-US" sz="1200" b="1" i="0" u="none" strike="noStrike" cap="none" normalizeH="0" baseline="0" dirty="0" err="1">
                          <a:ln>
                            <a:noFill/>
                          </a:ln>
                          <a:solidFill>
                            <a:schemeClr val="tx1"/>
                          </a:solidFill>
                          <a:effectLst/>
                          <a:latin typeface="Times" charset="0"/>
                          <a:ea typeface="ＭＳ Ｐゴシック" charset="0"/>
                        </a:rPr>
                        <a:t>Reorganisation</a:t>
                      </a:r>
                      <a:r>
                        <a:rPr kumimoji="0" lang="en-US" sz="1200" b="1" i="0" u="none" strike="noStrike" cap="none" normalizeH="0" baseline="0" dirty="0">
                          <a:ln>
                            <a:noFill/>
                          </a:ln>
                          <a:solidFill>
                            <a:schemeClr val="tx1"/>
                          </a:solidFill>
                          <a:effectLst/>
                          <a:latin typeface="Times" charset="0"/>
                          <a:ea typeface="ＭＳ Ｐゴシック" charset="0"/>
                        </a:rPr>
                        <a:t> and simplification of processes</a:t>
                      </a:r>
                    </a:p>
                    <a:p>
                      <a:pPr marL="457200" marR="0" lvl="1" indent="0" algn="l" defTabSz="914400" rtl="0" eaLnBrk="1" fontAlgn="base" latinLnBrk="0" hangingPunct="1">
                        <a:lnSpc>
                          <a:spcPct val="100000"/>
                        </a:lnSpc>
                        <a:spcBef>
                          <a:spcPct val="20000"/>
                        </a:spcBef>
                        <a:spcAft>
                          <a:spcPct val="0"/>
                        </a:spcAft>
                        <a:buClrTx/>
                        <a:buSzTx/>
                        <a:buFontTx/>
                        <a:buChar char="–"/>
                        <a:tabLst/>
                      </a:pPr>
                      <a:r>
                        <a:rPr kumimoji="0" lang="en-US" sz="1200" b="1" i="0" u="none" strike="noStrike" cap="none" normalizeH="0" baseline="0" dirty="0">
                          <a:ln>
                            <a:noFill/>
                          </a:ln>
                          <a:solidFill>
                            <a:schemeClr val="tx1"/>
                          </a:solidFill>
                          <a:effectLst/>
                          <a:latin typeface="Times" charset="0"/>
                          <a:ea typeface="ＭＳ Ｐゴシック" charset="0"/>
                        </a:rPr>
                        <a:t>Improving performance of existing staff and leadership</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200" b="1" i="0" u="none" strike="noStrike" cap="none" normalizeH="0" baseline="0" dirty="0">
                          <a:ln>
                            <a:noFill/>
                          </a:ln>
                          <a:solidFill>
                            <a:schemeClr val="tx1"/>
                          </a:solidFill>
                          <a:effectLst/>
                          <a:latin typeface="Times" charset="0"/>
                          <a:ea typeface="ＭＳ Ｐゴシック" charset="0"/>
                        </a:rPr>
                        <a:t>Functional approach to mandates, roles and responsibilities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200" b="1" i="0" u="none" strike="noStrike" cap="none" normalizeH="0" baseline="0" dirty="0">
                          <a:ln>
                            <a:noFill/>
                          </a:ln>
                          <a:solidFill>
                            <a:schemeClr val="tx1"/>
                          </a:solidFill>
                          <a:effectLst/>
                          <a:latin typeface="Times" charset="0"/>
                          <a:ea typeface="ＭＳ Ｐゴシック" charset="0"/>
                        </a:rPr>
                        <a:t>Primacy of integration of functions over coordination</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200" b="1" i="0" u="none" strike="noStrike" cap="none" normalizeH="0" baseline="0" dirty="0">
                          <a:ln>
                            <a:noFill/>
                          </a:ln>
                          <a:solidFill>
                            <a:schemeClr val="tx1"/>
                          </a:solidFill>
                          <a:effectLst/>
                          <a:latin typeface="Times" charset="0"/>
                          <a:ea typeface="ＭＳ Ｐゴシック" charset="0"/>
                        </a:rPr>
                        <a:t>Deep analysis of functions and </a:t>
                      </a:r>
                      <a:r>
                        <a:rPr kumimoji="0" lang="en-US" sz="1200" b="1" i="0" u="none" strike="noStrike" cap="none" normalizeH="0" baseline="0" dirty="0" err="1">
                          <a:ln>
                            <a:noFill/>
                          </a:ln>
                          <a:solidFill>
                            <a:schemeClr val="tx1"/>
                          </a:solidFill>
                          <a:effectLst/>
                          <a:latin typeface="Times" charset="0"/>
                          <a:ea typeface="ＭＳ Ｐゴシック" charset="0"/>
                        </a:rPr>
                        <a:t>rationalisation</a:t>
                      </a:r>
                      <a:r>
                        <a:rPr kumimoji="0" lang="en-US" sz="1200" b="1" i="0" u="none" strike="noStrike" cap="none" normalizeH="0" baseline="0" dirty="0">
                          <a:ln>
                            <a:noFill/>
                          </a:ln>
                          <a:solidFill>
                            <a:schemeClr val="tx1"/>
                          </a:solidFill>
                          <a:effectLst/>
                          <a:latin typeface="Times" charset="0"/>
                          <a:ea typeface="ＭＳ Ｐゴシック" charset="0"/>
                        </a:rPr>
                        <a:t> of systems before strengthening</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200" b="1" i="0" u="none" strike="noStrike" cap="none" normalizeH="0" baseline="0" dirty="0">
                          <a:ln>
                            <a:noFill/>
                          </a:ln>
                          <a:solidFill>
                            <a:schemeClr val="tx1"/>
                          </a:solidFill>
                          <a:effectLst/>
                          <a:latin typeface="Times" charset="0"/>
                          <a:ea typeface="ＭＳ Ｐゴシック" charset="0"/>
                        </a:rPr>
                        <a:t>Focus on </a:t>
                      </a:r>
                      <a:r>
                        <a:rPr kumimoji="0" lang="en-US" sz="1200" b="1" i="0" u="none" strike="noStrike" cap="none" normalizeH="0" baseline="0" dirty="0" err="1">
                          <a:ln>
                            <a:noFill/>
                          </a:ln>
                          <a:solidFill>
                            <a:schemeClr val="tx1"/>
                          </a:solidFill>
                          <a:effectLst/>
                          <a:latin typeface="Times" charset="0"/>
                          <a:ea typeface="ＭＳ Ｐゴシック" charset="0"/>
                        </a:rPr>
                        <a:t>optimising</a:t>
                      </a:r>
                      <a:r>
                        <a:rPr kumimoji="0" lang="en-US" sz="1200" b="1" i="0" u="none" strike="noStrike" cap="none" normalizeH="0" baseline="0" dirty="0">
                          <a:ln>
                            <a:noFill/>
                          </a:ln>
                          <a:solidFill>
                            <a:schemeClr val="tx1"/>
                          </a:solidFill>
                          <a:effectLst/>
                          <a:latin typeface="Times" charset="0"/>
                          <a:ea typeface="ＭＳ Ｐゴシック" charset="0"/>
                        </a:rPr>
                        <a:t> system performance rather than expansion</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200" b="1" i="0" u="none" strike="noStrike" cap="none" normalizeH="0" baseline="0" dirty="0">
                          <a:ln>
                            <a:noFill/>
                          </a:ln>
                          <a:solidFill>
                            <a:schemeClr val="tx1"/>
                          </a:solidFill>
                          <a:effectLst/>
                          <a:latin typeface="Times" charset="0"/>
                          <a:ea typeface="ＭＳ Ｐゴシック" charset="0"/>
                        </a:rPr>
                        <a:t>Alternative options for delivery of services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200" b="1" i="0" u="none" strike="noStrike" cap="none" normalizeH="0" baseline="0" dirty="0">
                          <a:ln>
                            <a:noFill/>
                          </a:ln>
                          <a:solidFill>
                            <a:schemeClr val="tx1"/>
                          </a:solidFill>
                          <a:effectLst/>
                          <a:latin typeface="Times" charset="0"/>
                          <a:ea typeface="ＭＳ Ｐゴシック" charset="0"/>
                        </a:rPr>
                        <a:t>Focus on </a:t>
                      </a:r>
                      <a:r>
                        <a:rPr kumimoji="0" lang="en-US" sz="1200" b="1" i="0" u="none" strike="noStrike" cap="none" normalizeH="0" baseline="0" dirty="0" err="1">
                          <a:ln>
                            <a:noFill/>
                          </a:ln>
                          <a:solidFill>
                            <a:schemeClr val="tx1"/>
                          </a:solidFill>
                          <a:effectLst/>
                          <a:latin typeface="Times" charset="0"/>
                          <a:ea typeface="ＭＳ Ｐゴシック" charset="0"/>
                        </a:rPr>
                        <a:t>behaviour</a:t>
                      </a:r>
                      <a:r>
                        <a:rPr kumimoji="0" lang="en-US" sz="1200" b="1" i="0" u="none" strike="noStrike" cap="none" normalizeH="0" baseline="0" dirty="0">
                          <a:ln>
                            <a:noFill/>
                          </a:ln>
                          <a:solidFill>
                            <a:schemeClr val="tx1"/>
                          </a:solidFill>
                          <a:effectLst/>
                          <a:latin typeface="Times" charset="0"/>
                          <a:ea typeface="ＭＳ Ｐゴシック" charset="0"/>
                        </a:rPr>
                        <a:t>, competence and performance of staff and leadership</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200" b="1" i="0" u="none" strike="noStrike" cap="none" normalizeH="0" baseline="0" dirty="0">
                          <a:ln>
                            <a:noFill/>
                          </a:ln>
                          <a:solidFill>
                            <a:schemeClr val="tx1"/>
                          </a:solidFill>
                          <a:effectLst/>
                          <a:latin typeface="Times" charset="0"/>
                          <a:ea typeface="ＭＳ Ｐゴシック" charset="0"/>
                        </a:rPr>
                        <a:t>Organ development of structure through self-driven analysis and processes rather than restructuring</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200" b="1" i="0" u="none" strike="noStrike" cap="none" normalizeH="0" baseline="0" dirty="0">
                          <a:ln>
                            <a:noFill/>
                          </a:ln>
                          <a:solidFill>
                            <a:schemeClr val="tx1"/>
                          </a:solidFill>
                          <a:effectLst/>
                          <a:latin typeface="Times" charset="0"/>
                          <a:ea typeface="ＭＳ Ｐゴシック" charset="0"/>
                        </a:rPr>
                        <a:t>Dealing with the issues of non-performance of existing institutions including leadership</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200" b="1" i="0" u="none" strike="noStrike" cap="none" normalizeH="0" baseline="0" dirty="0">
                          <a:ln>
                            <a:noFill/>
                          </a:ln>
                          <a:solidFill>
                            <a:schemeClr val="tx1"/>
                          </a:solidFill>
                          <a:effectLst/>
                          <a:latin typeface="Times" charset="0"/>
                          <a:ea typeface="ＭＳ Ｐゴシック" charset="0"/>
                        </a:rPr>
                        <a:t>Long-term efforts based on critical analysis of capacity requirements with solid M&amp;E</a:t>
                      </a:r>
                    </a:p>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en-US" sz="1200" b="1" i="0" u="none" strike="noStrike" cap="none" normalizeH="0" baseline="0" dirty="0">
                        <a:ln>
                          <a:noFill/>
                        </a:ln>
                        <a:solidFill>
                          <a:schemeClr val="tx1"/>
                        </a:solidFill>
                        <a:effectLst/>
                        <a:latin typeface="Times"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123418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a:xfrm>
            <a:off x="1981200" y="1"/>
            <a:ext cx="8229600" cy="620713"/>
          </a:xfrm>
        </p:spPr>
        <p:txBody>
          <a:bodyPr>
            <a:normAutofit fontScale="90000"/>
          </a:bodyPr>
          <a:lstStyle/>
          <a:p>
            <a:pPr eaLnBrk="1" hangingPunct="1">
              <a:defRPr/>
            </a:pPr>
            <a:r>
              <a:rPr lang="en-US" smtClean="0">
                <a:cs typeface="+mj-cs"/>
              </a:rPr>
              <a:t>WHAT</a:t>
            </a:r>
            <a:r>
              <a:rPr lang="ja-JP" altLang="en-US" smtClean="0">
                <a:latin typeface="Arial"/>
                <a:cs typeface="+mj-cs"/>
              </a:rPr>
              <a:t>’</a:t>
            </a:r>
            <a:r>
              <a:rPr lang="en-US" smtClean="0">
                <a:cs typeface="+mj-cs"/>
              </a:rPr>
              <a:t>S NEW at </a:t>
            </a:r>
            <a:r>
              <a:rPr lang="en-US" u="sng" smtClean="0">
                <a:cs typeface="+mj-cs"/>
              </a:rPr>
              <a:t>Systemic Level</a:t>
            </a:r>
          </a:p>
        </p:txBody>
      </p:sp>
      <p:graphicFrame>
        <p:nvGraphicFramePr>
          <p:cNvPr id="278531" name="Group 3"/>
          <p:cNvGraphicFramePr>
            <a:graphicFrameLocks noGrp="1"/>
          </p:cNvGraphicFramePr>
          <p:nvPr>
            <p:ph idx="1"/>
            <p:extLst>
              <p:ext uri="{D42A27DB-BD31-4B8C-83A1-F6EECF244321}">
                <p14:modId xmlns:p14="http://schemas.microsoft.com/office/powerpoint/2010/main" val="3115874752"/>
              </p:ext>
            </p:extLst>
          </p:nvPr>
        </p:nvGraphicFramePr>
        <p:xfrm>
          <a:off x="777875" y="644526"/>
          <a:ext cx="7004050" cy="6894513"/>
        </p:xfrm>
        <a:graphic>
          <a:graphicData uri="http://schemas.openxmlformats.org/drawingml/2006/table">
            <a:tbl>
              <a:tblPr/>
              <a:tblGrid>
                <a:gridCol w="3333750"/>
                <a:gridCol w="3670300"/>
              </a:tblGrid>
              <a:tr h="614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charset="0"/>
                          <a:ea typeface="ＭＳ Ｐゴシック" charset="0"/>
                        </a:rPr>
                        <a:t>CONVENTIONAL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charset="0"/>
                          <a:ea typeface="ＭＳ Ｐゴシック" charset="0"/>
                        </a:rPr>
                        <a:t>CDSF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80150">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1" i="0" u="none" strike="noStrike" cap="none" normalizeH="0" baseline="0" dirty="0">
                          <a:ln>
                            <a:noFill/>
                          </a:ln>
                          <a:solidFill>
                            <a:schemeClr val="tx1"/>
                          </a:solidFill>
                          <a:effectLst/>
                          <a:latin typeface="Times" charset="0"/>
                          <a:ea typeface="ＭＳ Ｐゴシック" charset="0"/>
                        </a:rPr>
                        <a:t>Focus on policy development and reform</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1" i="0" u="none" strike="noStrike" cap="none" normalizeH="0" baseline="0" dirty="0">
                          <a:ln>
                            <a:noFill/>
                          </a:ln>
                          <a:solidFill>
                            <a:schemeClr val="tx1"/>
                          </a:solidFill>
                          <a:effectLst/>
                          <a:latin typeface="Times" charset="0"/>
                          <a:ea typeface="ＭＳ Ｐゴシック" charset="0"/>
                        </a:rPr>
                        <a:t>Analysis of inputs and outputs in a linear way</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1" i="0" u="none" strike="noStrike" cap="none" normalizeH="0" baseline="0" dirty="0">
                          <a:ln>
                            <a:noFill/>
                          </a:ln>
                          <a:solidFill>
                            <a:schemeClr val="tx1"/>
                          </a:solidFill>
                          <a:effectLst/>
                          <a:latin typeface="Times" charset="0"/>
                          <a:ea typeface="ＭＳ Ｐゴシック" charset="0"/>
                        </a:rPr>
                        <a:t>Real issues dealt under assumptions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1" i="0" u="none" strike="noStrike" cap="none" normalizeH="0" baseline="0" dirty="0">
                          <a:ln>
                            <a:noFill/>
                          </a:ln>
                          <a:solidFill>
                            <a:schemeClr val="tx1"/>
                          </a:solidFill>
                          <a:effectLst/>
                          <a:latin typeface="Times" charset="0"/>
                          <a:ea typeface="ＭＳ Ｐゴシック" charset="0"/>
                        </a:rPr>
                        <a:t>Simple solutions to complex problems based on superficial analysis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1" i="0" u="none" strike="noStrike" cap="none" normalizeH="0" baseline="0" dirty="0">
                          <a:ln>
                            <a:noFill/>
                          </a:ln>
                          <a:solidFill>
                            <a:schemeClr val="tx1"/>
                          </a:solidFill>
                          <a:effectLst/>
                          <a:latin typeface="Times" charset="0"/>
                          <a:ea typeface="ＭＳ Ｐゴシック" charset="0"/>
                        </a:rPr>
                        <a:t>System policies and regulations seen as a control measure to improve performance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800" b="1" i="0" u="none" strike="noStrike" cap="none" normalizeH="0" baseline="0" dirty="0">
                          <a:ln>
                            <a:noFill/>
                          </a:ln>
                          <a:solidFill>
                            <a:schemeClr val="tx1"/>
                          </a:solidFill>
                          <a:effectLst/>
                          <a:latin typeface="Times" charset="0"/>
                          <a:ea typeface="ＭＳ Ｐゴシック" charset="0"/>
                        </a:rPr>
                        <a:t>Communication mainly from top down, resulting in information gaps and often resistance to change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1" i="0" u="none" strike="noStrike" cap="none" normalizeH="0" baseline="0" dirty="0">
                          <a:ln>
                            <a:noFill/>
                          </a:ln>
                          <a:solidFill>
                            <a:schemeClr val="tx1"/>
                          </a:solidFill>
                          <a:effectLst/>
                          <a:latin typeface="Times" charset="0"/>
                          <a:ea typeface="ＭＳ Ｐゴシック" charset="0"/>
                        </a:rPr>
                        <a:t>Focus on policy implementation and impact, and the resulting performance or non-performance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1" i="0" u="none" strike="noStrike" cap="none" normalizeH="0" baseline="0" dirty="0">
                          <a:ln>
                            <a:noFill/>
                          </a:ln>
                          <a:solidFill>
                            <a:schemeClr val="tx1"/>
                          </a:solidFill>
                          <a:effectLst/>
                          <a:latin typeface="Times" charset="0"/>
                          <a:ea typeface="ＭＳ Ｐゴシック" charset="0"/>
                        </a:rPr>
                        <a:t>Systemic analysis of the deeper problems in terms of institutions, their processes, structures, regulations, resources, peoples competence and motivation, behavior and the context in which institutions operate (policies, environment, institutional arrangements and functions)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1" i="0" u="none" strike="noStrike" cap="none" normalizeH="0" baseline="0" dirty="0">
                          <a:ln>
                            <a:noFill/>
                          </a:ln>
                          <a:solidFill>
                            <a:schemeClr val="tx1"/>
                          </a:solidFill>
                          <a:effectLst/>
                          <a:latin typeface="Times" charset="0"/>
                          <a:ea typeface="ＭＳ Ｐゴシック" charset="0"/>
                        </a:rPr>
                        <a:t>Systemic analysis of triggers for change which can unleash a high change potential and trigger other changes, based on analytical in-depth knowledge of the system</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1" i="0" u="none" strike="noStrike" cap="none" normalizeH="0" baseline="0" dirty="0">
                          <a:ln>
                            <a:noFill/>
                          </a:ln>
                          <a:solidFill>
                            <a:schemeClr val="tx1"/>
                          </a:solidFill>
                          <a:effectLst/>
                          <a:latin typeface="Times" charset="0"/>
                          <a:ea typeface="ＭＳ Ｐゴシック" charset="0"/>
                        </a:rPr>
                        <a:t>Focus on enabling and motivation factors for organizing the system to perform better, rather than control, including leadership</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1" i="0" u="none" strike="noStrike" cap="none" normalizeH="0" baseline="0" dirty="0">
                          <a:ln>
                            <a:noFill/>
                          </a:ln>
                          <a:solidFill>
                            <a:schemeClr val="tx1"/>
                          </a:solidFill>
                          <a:effectLst/>
                          <a:latin typeface="Times" charset="0"/>
                          <a:ea typeface="ＭＳ Ｐゴシック" charset="0"/>
                        </a:rPr>
                        <a:t>M &amp;E integrated into the design and at all stages of the change process and driven by people who manage the change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1" i="0" u="none" strike="noStrike" cap="none" normalizeH="0" baseline="0" dirty="0">
                          <a:ln>
                            <a:noFill/>
                          </a:ln>
                          <a:solidFill>
                            <a:schemeClr val="tx1"/>
                          </a:solidFill>
                          <a:effectLst/>
                          <a:latin typeface="Times" charset="0"/>
                          <a:ea typeface="ＭＳ Ｐゴシック" charset="0"/>
                        </a:rPr>
                        <a:t>Communication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2324110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2842" y="2390273"/>
            <a:ext cx="10363200" cy="1143000"/>
          </a:xfrm>
        </p:spPr>
        <p:txBody>
          <a:bodyPr>
            <a:normAutofit fontScale="90000"/>
          </a:bodyPr>
          <a:lstStyle/>
          <a:p>
            <a:pPr algn="ctr"/>
            <a:r>
              <a:rPr lang="en-ZA" i="1" dirty="0"/>
              <a:t>This Africa we want-others have wanted it before us</a:t>
            </a:r>
          </a:p>
        </p:txBody>
      </p:sp>
    </p:spTree>
    <p:extLst>
      <p:ext uri="{BB962C8B-B14F-4D97-AF65-F5344CB8AC3E}">
        <p14:creationId xmlns:p14="http://schemas.microsoft.com/office/powerpoint/2010/main" val="1854551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5347" y="3509210"/>
            <a:ext cx="10363200" cy="1143000"/>
          </a:xfrm>
        </p:spPr>
        <p:txBody>
          <a:bodyPr/>
          <a:lstStyle/>
          <a:p>
            <a:pPr algn="ctr"/>
            <a:r>
              <a:rPr lang="en-ZA" i="1" smtClean="0"/>
              <a:t>BUT WHY</a:t>
            </a:r>
            <a:r>
              <a:rPr lang="en-ZA" i="1" dirty="0" smtClean="0"/>
              <a:t>?</a:t>
            </a:r>
            <a:endParaRPr lang="en-ZA" i="1" dirty="0"/>
          </a:p>
        </p:txBody>
      </p:sp>
    </p:spTree>
    <p:extLst>
      <p:ext uri="{BB962C8B-B14F-4D97-AF65-F5344CB8AC3E}">
        <p14:creationId xmlns:p14="http://schemas.microsoft.com/office/powerpoint/2010/main" val="468488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249" y="739248"/>
            <a:ext cx="10515600" cy="1325562"/>
          </a:xfrm>
        </p:spPr>
        <p:txBody>
          <a:bodyPr/>
          <a:lstStyle/>
          <a:p>
            <a:pPr algn="ctr"/>
            <a:r>
              <a:rPr lang="en-ZA" dirty="0" smtClean="0"/>
              <a:t>WHO AM I?</a:t>
            </a:r>
            <a:endParaRPr lang="en-ZA" dirty="0"/>
          </a:p>
        </p:txBody>
      </p:sp>
      <p:pic>
        <p:nvPicPr>
          <p:cNvPr id="1026" name="Picture 2" descr="http://2.bp.blogspot.com/-5E6UsvLCS4M/UiNu-eK1hPI/AAAAAAAAIZI/rbonyoM-vqo/s1600/cont_Hesphina_Rukato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9424" y="1946097"/>
            <a:ext cx="2381250" cy="35528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653862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i="1" dirty="0" smtClean="0"/>
              <a:t>SUMMARY OF MY PESENTATION</a:t>
            </a:r>
            <a:endParaRPr lang="en-ZA" i="1" dirty="0"/>
          </a:p>
        </p:txBody>
      </p:sp>
      <p:sp>
        <p:nvSpPr>
          <p:cNvPr id="3" name="Content Placeholder 2"/>
          <p:cNvSpPr>
            <a:spLocks noGrp="1"/>
          </p:cNvSpPr>
          <p:nvPr>
            <p:ph idx="1"/>
          </p:nvPr>
        </p:nvSpPr>
        <p:spPr/>
        <p:txBody>
          <a:bodyPr>
            <a:normAutofit lnSpcReduction="10000"/>
          </a:bodyPr>
          <a:lstStyle/>
          <a:p>
            <a:pPr marL="0" indent="0">
              <a:buNone/>
            </a:pPr>
            <a:r>
              <a:rPr lang="en-ZA" b="1" dirty="0" smtClean="0"/>
              <a:t>20 min:</a:t>
            </a:r>
          </a:p>
          <a:p>
            <a:pPr lvl="0"/>
            <a:r>
              <a:rPr lang="en-US" sz="1700" dirty="0"/>
              <a:t>Share </a:t>
            </a:r>
            <a:r>
              <a:rPr lang="en-US" sz="1700" b="1" dirty="0"/>
              <a:t>experience</a:t>
            </a:r>
            <a:r>
              <a:rPr lang="en-US" sz="1700" dirty="0"/>
              <a:t> and </a:t>
            </a:r>
            <a:r>
              <a:rPr lang="en-US" sz="1700" b="1" dirty="0"/>
              <a:t>expertise </a:t>
            </a:r>
            <a:r>
              <a:rPr lang="en-US" sz="1700" dirty="0"/>
              <a:t>around Africa’s critical capacity needs especially around implementation of Agenda 2063 and Sustainable Development Goals (SDGs). </a:t>
            </a:r>
            <a:endParaRPr lang="en-ZA" sz="1700" dirty="0"/>
          </a:p>
          <a:p>
            <a:pPr lvl="0"/>
            <a:r>
              <a:rPr lang="en-US" sz="1700" dirty="0"/>
              <a:t>Draw home </a:t>
            </a:r>
            <a:r>
              <a:rPr lang="en-US" sz="1700" b="1" dirty="0"/>
              <a:t>the role of capacity building/coordinating institutions such as ACBF </a:t>
            </a:r>
            <a:r>
              <a:rPr lang="en-US" sz="1700" dirty="0"/>
              <a:t>and </a:t>
            </a:r>
            <a:r>
              <a:rPr lang="en-US" sz="1700" b="1" dirty="0"/>
              <a:t>how African Governments and various partners</a:t>
            </a:r>
            <a:r>
              <a:rPr lang="en-US" sz="1700" dirty="0"/>
              <a:t> can support such institutions. </a:t>
            </a:r>
            <a:endParaRPr lang="en-ZA" sz="1700" dirty="0"/>
          </a:p>
          <a:p>
            <a:pPr lvl="0"/>
            <a:r>
              <a:rPr lang="en-US" sz="1700" dirty="0"/>
              <a:t>Share my</a:t>
            </a:r>
            <a:r>
              <a:rPr lang="en-US" sz="1700" b="1" dirty="0"/>
              <a:t> insights around</a:t>
            </a:r>
            <a:r>
              <a:rPr lang="en-US" sz="1700" dirty="0"/>
              <a:t> how the capacity landscape is evolving over time building on my experience in the development arena at the </a:t>
            </a:r>
            <a:r>
              <a:rPr lang="en-US" sz="1700" b="1" dirty="0"/>
              <a:t>continental, regional and country levels</a:t>
            </a:r>
            <a:r>
              <a:rPr lang="en-US" sz="1700" dirty="0"/>
              <a:t>. </a:t>
            </a:r>
            <a:endParaRPr lang="en-ZA" sz="1700" dirty="0"/>
          </a:p>
          <a:p>
            <a:pPr lvl="0"/>
            <a:r>
              <a:rPr lang="en-US" sz="1700" dirty="0"/>
              <a:t>Also feel free to </a:t>
            </a:r>
            <a:r>
              <a:rPr lang="en-US" sz="1700" b="1" dirty="0"/>
              <a:t>share my experiences generally in the capacity building arena</a:t>
            </a:r>
            <a:r>
              <a:rPr lang="en-US" sz="1700" dirty="0"/>
              <a:t> and around Africa’s economic and social transformation generally.</a:t>
            </a:r>
            <a:endParaRPr lang="en-ZA" sz="1700" dirty="0"/>
          </a:p>
          <a:p>
            <a:pPr marL="0" indent="0">
              <a:buNone/>
            </a:pPr>
            <a:r>
              <a:rPr lang="en-ZA" b="1" dirty="0" smtClean="0"/>
              <a:t>10 </a:t>
            </a:r>
            <a:r>
              <a:rPr lang="en-ZA" b="1" dirty="0" err="1" smtClean="0"/>
              <a:t>min:TBC</a:t>
            </a:r>
            <a:endParaRPr lang="en-ZA" sz="1700" dirty="0"/>
          </a:p>
          <a:p>
            <a:pPr marL="0" indent="0">
              <a:buNone/>
            </a:pPr>
            <a:endParaRPr lang="en-ZA" b="1" dirty="0" smtClean="0"/>
          </a:p>
        </p:txBody>
      </p:sp>
    </p:spTree>
    <p:extLst>
      <p:ext uri="{BB962C8B-B14F-4D97-AF65-F5344CB8AC3E}">
        <p14:creationId xmlns:p14="http://schemas.microsoft.com/office/powerpoint/2010/main" val="918684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365761"/>
            <a:ext cx="10515600" cy="548639"/>
          </a:xfrm>
        </p:spPr>
        <p:txBody>
          <a:bodyPr>
            <a:normAutofit fontScale="90000"/>
          </a:bodyPr>
          <a:lstStyle/>
          <a:p>
            <a:pPr algn="ctr"/>
            <a:r>
              <a:rPr lang="en-ZA" i="1" dirty="0" smtClean="0"/>
              <a:t>INDEPNDENCE?</a:t>
            </a:r>
            <a:endParaRPr lang="en-ZA" i="1" dirty="0"/>
          </a:p>
        </p:txBody>
      </p:sp>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rcRect l="3253" t="4817" r="7447" b="24855"/>
          <a:stretch/>
        </p:blipFill>
        <p:spPr bwMode="auto">
          <a:xfrm>
            <a:off x="2979950" y="914400"/>
            <a:ext cx="6245954" cy="5400000"/>
          </a:xfrm>
          <a:prstGeom prst="rect">
            <a:avLst/>
          </a:prstGeom>
          <a:noFill/>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val="2831792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i="1" dirty="0" smtClean="0"/>
              <a:t>DEVELOPMENT FRAMEWORKS</a:t>
            </a:r>
            <a:endParaRPr lang="en-ZA" i="1" dirty="0"/>
          </a:p>
        </p:txBody>
      </p:sp>
      <p:sp>
        <p:nvSpPr>
          <p:cNvPr id="3" name="Content Placeholder 2"/>
          <p:cNvSpPr>
            <a:spLocks noGrp="1"/>
          </p:cNvSpPr>
          <p:nvPr>
            <p:ph idx="1"/>
          </p:nvPr>
        </p:nvSpPr>
        <p:spPr/>
        <p:txBody>
          <a:bodyPr>
            <a:normAutofit fontScale="62500" lnSpcReduction="20000"/>
          </a:bodyPr>
          <a:lstStyle/>
          <a:p>
            <a:r>
              <a:rPr lang="en-US" b="1" dirty="0"/>
              <a:t>African Frameworks</a:t>
            </a:r>
            <a:endParaRPr lang="en-ZA" dirty="0"/>
          </a:p>
          <a:p>
            <a:pPr lvl="0"/>
            <a:r>
              <a:rPr lang="en-US" dirty="0"/>
              <a:t>Lagos Plan of Action (1980)</a:t>
            </a:r>
            <a:endParaRPr lang="en-ZA" dirty="0"/>
          </a:p>
          <a:p>
            <a:pPr lvl="0"/>
            <a:r>
              <a:rPr lang="en-US" dirty="0"/>
              <a:t>Abuja Treaty (1991)</a:t>
            </a:r>
            <a:endParaRPr lang="en-ZA" dirty="0"/>
          </a:p>
          <a:p>
            <a:pPr lvl="0"/>
            <a:r>
              <a:rPr lang="en-US" dirty="0"/>
              <a:t>New Partnership for Africa’s Development (NEPAD)  (2001)</a:t>
            </a:r>
            <a:endParaRPr lang="en-ZA" dirty="0"/>
          </a:p>
          <a:p>
            <a:pPr lvl="0"/>
            <a:r>
              <a:rPr lang="en-US" dirty="0"/>
              <a:t>Constitutive Act of the African Union (plus various </a:t>
            </a:r>
            <a:r>
              <a:rPr lang="en-US" dirty="0" err="1"/>
              <a:t>programmes</a:t>
            </a:r>
            <a:r>
              <a:rPr lang="en-US" dirty="0"/>
              <a:t> and commitments and 9 Organs) (2002)</a:t>
            </a:r>
            <a:endParaRPr lang="en-ZA" dirty="0"/>
          </a:p>
          <a:p>
            <a:pPr lvl="0"/>
            <a:r>
              <a:rPr lang="en-US" dirty="0"/>
              <a:t>Agenda 2063</a:t>
            </a:r>
            <a:endParaRPr lang="en-ZA" dirty="0"/>
          </a:p>
          <a:p>
            <a:pPr marL="0" indent="0">
              <a:buNone/>
            </a:pPr>
            <a:r>
              <a:rPr lang="en-US" dirty="0"/>
              <a:t> </a:t>
            </a:r>
            <a:endParaRPr lang="en-ZA" dirty="0"/>
          </a:p>
          <a:p>
            <a:r>
              <a:rPr lang="en-US" b="1" dirty="0"/>
              <a:t>UN Frameworks</a:t>
            </a:r>
            <a:endParaRPr lang="en-ZA" dirty="0"/>
          </a:p>
          <a:p>
            <a:pPr lvl="0"/>
            <a:r>
              <a:rPr lang="en-US" dirty="0"/>
              <a:t>Millennium Development Goals (MDGs) (2000)</a:t>
            </a:r>
            <a:endParaRPr lang="en-ZA" dirty="0"/>
          </a:p>
          <a:p>
            <a:pPr lvl="0"/>
            <a:r>
              <a:rPr lang="en-US" dirty="0"/>
              <a:t>World Summit on Sustainable Development  (WSSD) and its Johannesburg Plan of Implementation (2002)</a:t>
            </a:r>
            <a:endParaRPr lang="en-ZA" dirty="0"/>
          </a:p>
          <a:p>
            <a:pPr lvl="0"/>
            <a:r>
              <a:rPr lang="en-US" dirty="0"/>
              <a:t>Rio+20 (2012)</a:t>
            </a:r>
            <a:endParaRPr lang="en-ZA" dirty="0"/>
          </a:p>
          <a:p>
            <a:pPr lvl="0"/>
            <a:r>
              <a:rPr lang="en-US" dirty="0"/>
              <a:t>Sustainable Development Goals (SDGs) 2015</a:t>
            </a:r>
            <a:endParaRPr lang="en-ZA" dirty="0"/>
          </a:p>
          <a:p>
            <a:endParaRPr lang="en-ZA" dirty="0"/>
          </a:p>
        </p:txBody>
      </p:sp>
    </p:spTree>
    <p:extLst>
      <p:ext uri="{BB962C8B-B14F-4D97-AF65-F5344CB8AC3E}">
        <p14:creationId xmlns:p14="http://schemas.microsoft.com/office/powerpoint/2010/main" val="4134284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253" y="2531444"/>
            <a:ext cx="10515600" cy="1325562"/>
          </a:xfrm>
        </p:spPr>
        <p:txBody>
          <a:bodyPr>
            <a:normAutofit fontScale="90000"/>
          </a:bodyPr>
          <a:lstStyle/>
          <a:p>
            <a:pPr algn="ctr"/>
            <a:r>
              <a:rPr lang="en-US" b="1" i="1" dirty="0" smtClean="0"/>
              <a:t>“SO </a:t>
            </a:r>
            <a:r>
              <a:rPr lang="en-US" b="1" i="1" dirty="0"/>
              <a:t>CALLED AFRICAN </a:t>
            </a:r>
            <a:r>
              <a:rPr lang="en-US" b="1" i="1" dirty="0" smtClean="0"/>
              <a:t>NARRATIVE”</a:t>
            </a:r>
            <a:endParaRPr lang="en-ZA" i="1" dirty="0"/>
          </a:p>
        </p:txBody>
      </p:sp>
    </p:spTree>
    <p:extLst>
      <p:ext uri="{BB962C8B-B14F-4D97-AF65-F5344CB8AC3E}">
        <p14:creationId xmlns:p14="http://schemas.microsoft.com/office/powerpoint/2010/main" val="1491009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016048" y="649705"/>
            <a:ext cx="3887320" cy="4876339"/>
          </a:xfrm>
          <a:prstGeom prst="rect">
            <a:avLst/>
          </a:prstGeom>
          <a:noFill/>
          <a:ln>
            <a:noFill/>
          </a:ln>
        </p:spPr>
      </p:pic>
    </p:spTree>
    <p:extLst>
      <p:ext uri="{BB962C8B-B14F-4D97-AF65-F5344CB8AC3E}">
        <p14:creationId xmlns:p14="http://schemas.microsoft.com/office/powerpoint/2010/main" val="2944493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encrypted-tbn2.gstatic.com/images?q=tbn:ANd9GcTJY3DiRTzhU6orOaTgw2oN66hookgV7oeK60iOzjh_1EjJajA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0239" y="704961"/>
            <a:ext cx="3971255" cy="541911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485423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232" y="3566161"/>
            <a:ext cx="10515600" cy="1325562"/>
          </a:xfrm>
        </p:spPr>
        <p:txBody>
          <a:bodyPr>
            <a:normAutofit fontScale="90000"/>
          </a:bodyPr>
          <a:lstStyle/>
          <a:p>
            <a:pPr algn="ctr"/>
            <a:r>
              <a:rPr lang="en-ZA" i="1" dirty="0" smtClean="0"/>
              <a:t>BLAST FROM THE PAST/ PRESENT?</a:t>
            </a:r>
            <a:br>
              <a:rPr lang="en-ZA" i="1" dirty="0" smtClean="0"/>
            </a:br>
            <a:r>
              <a:rPr lang="en-ZA" sz="2200" i="1" dirty="0" smtClean="0"/>
              <a:t>CDSF 2007 (Can’t believe I still have this)</a:t>
            </a:r>
            <a:endParaRPr lang="en-ZA" sz="2200" i="1" dirty="0"/>
          </a:p>
        </p:txBody>
      </p:sp>
    </p:spTree>
    <p:extLst>
      <p:ext uri="{BB962C8B-B14F-4D97-AF65-F5344CB8AC3E}">
        <p14:creationId xmlns:p14="http://schemas.microsoft.com/office/powerpoint/2010/main" val="1959166888"/>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2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TM02900720[[fn=Integral]]</Template>
  <TotalTime>49</TotalTime>
  <Words>669</Words>
  <Application>Microsoft Office PowerPoint</Application>
  <PresentationFormat>Widescreen</PresentationFormat>
  <Paragraphs>85</Paragraphs>
  <Slides>14</Slides>
  <Notes>0</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14</vt:i4>
      </vt:variant>
    </vt:vector>
  </HeadingPairs>
  <TitlesOfParts>
    <vt:vector size="27" baseType="lpstr">
      <vt:lpstr>メイリオ</vt:lpstr>
      <vt:lpstr>ＭＳ Ｐゴシック</vt:lpstr>
      <vt:lpstr>Arial</vt:lpstr>
      <vt:lpstr>Calibri</vt:lpstr>
      <vt:lpstr>Calibri Light</vt:lpstr>
      <vt:lpstr>Century Schoolbook</vt:lpstr>
      <vt:lpstr>Corbel</vt:lpstr>
      <vt:lpstr>Times</vt:lpstr>
      <vt:lpstr>Wingdings 2</vt:lpstr>
      <vt:lpstr>HDOfficeLightV0</vt:lpstr>
      <vt:lpstr>1_HDOfficeLightV0</vt:lpstr>
      <vt:lpstr>2_HDOfficeLightV0</vt:lpstr>
      <vt:lpstr>Feathered</vt:lpstr>
      <vt:lpstr> THE AFRICA I SEE…</vt:lpstr>
      <vt:lpstr>WHO AM I?</vt:lpstr>
      <vt:lpstr>SUMMARY OF MY PESENTATION</vt:lpstr>
      <vt:lpstr>INDEPNDENCE?</vt:lpstr>
      <vt:lpstr>DEVELOPMENT FRAMEWORKS</vt:lpstr>
      <vt:lpstr>“SO CALLED AFRICAN NARRATIVE”</vt:lpstr>
      <vt:lpstr>PowerPoint Presentation</vt:lpstr>
      <vt:lpstr>PowerPoint Presentation</vt:lpstr>
      <vt:lpstr>BLAST FROM THE PAST/ PRESENT? CDSF 2007 (Can’t believe I still have this)</vt:lpstr>
      <vt:lpstr>WHAT’S NEW AT Individual Level</vt:lpstr>
      <vt:lpstr>WHAT’S NEW At institutional level</vt:lpstr>
      <vt:lpstr>WHAT’S NEW at Systemic Level</vt:lpstr>
      <vt:lpstr>This Africa we want-others have wanted it before us</vt:lpstr>
      <vt:lpstr>BUT WHY?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AFRICA I SEE…</dc:title>
  <dc:creator>Celia Rukato</dc:creator>
  <cp:lastModifiedBy>Susan Mwiti</cp:lastModifiedBy>
  <cp:revision>6</cp:revision>
  <dcterms:created xsi:type="dcterms:W3CDTF">2016-05-04T19:06:34Z</dcterms:created>
  <dcterms:modified xsi:type="dcterms:W3CDTF">2016-05-05T06:35:56Z</dcterms:modified>
</cp:coreProperties>
</file>